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59" r:id="rId2"/>
    <p:sldId id="317" r:id="rId3"/>
    <p:sldId id="265" r:id="rId4"/>
    <p:sldId id="269" r:id="rId5"/>
    <p:sldId id="271" r:id="rId6"/>
    <p:sldId id="272" r:id="rId7"/>
    <p:sldId id="273" r:id="rId8"/>
    <p:sldId id="301" r:id="rId9"/>
    <p:sldId id="275" r:id="rId10"/>
    <p:sldId id="281" r:id="rId11"/>
    <p:sldId id="309" r:id="rId12"/>
    <p:sldId id="318" r:id="rId13"/>
    <p:sldId id="29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rge Pena" initials="JP" lastIdx="2" clrIdx="0">
    <p:extLst>
      <p:ext uri="{19B8F6BF-5375-455C-9EA6-DF929625EA0E}">
        <p15:presenceInfo xmlns:p15="http://schemas.microsoft.com/office/powerpoint/2012/main" userId="S-1-5-21-3784284244-2423857863-2600916525-3321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88E977-29E8-4BD8-9AC0-4FDA36608724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4D09BA-4517-491D-A2F1-EE17F4830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474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2CD7F83-BC70-44F2-B243-282B0412DA9D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E71475E-1237-43B4-9BD4-5B5F6CA2D18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2096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7F83-BC70-44F2-B243-282B0412DA9D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1475E-1237-43B4-9BD4-5B5F6CA2D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801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7F83-BC70-44F2-B243-282B0412DA9D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1475E-1237-43B4-9BD4-5B5F6CA2D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616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7F83-BC70-44F2-B243-282B0412DA9D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1475E-1237-43B4-9BD4-5B5F6CA2D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58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7F83-BC70-44F2-B243-282B0412DA9D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1475E-1237-43B4-9BD4-5B5F6CA2D18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6345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7F83-BC70-44F2-B243-282B0412DA9D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1475E-1237-43B4-9BD4-5B5F6CA2D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23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7F83-BC70-44F2-B243-282B0412DA9D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1475E-1237-43B4-9BD4-5B5F6CA2D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4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7F83-BC70-44F2-B243-282B0412DA9D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1475E-1237-43B4-9BD4-5B5F6CA2D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89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7F83-BC70-44F2-B243-282B0412DA9D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1475E-1237-43B4-9BD4-5B5F6CA2D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643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7F83-BC70-44F2-B243-282B0412DA9D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1475E-1237-43B4-9BD4-5B5F6CA2D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224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7F83-BC70-44F2-B243-282B0412DA9D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1475E-1237-43B4-9BD4-5B5F6CA2D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19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2CD7F83-BC70-44F2-B243-282B0412DA9D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7E71475E-1237-43B4-9BD4-5B5F6CA2D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967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ocs.archchicago.org/CurriculumPrograms/Curriculum.asp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iscoveractaspire.org/performance-level-descriptors/" TargetMode="External"/><Relationship Id="rId2" Type="http://schemas.openxmlformats.org/officeDocument/2006/relationships/hyperlink" Target="http://ocs.archchicago.org/Portals/23/Accreditation/ASPIRE/ACT%20Aspire%20readiness%20levels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Interpreting and Using ACT Aspire Summative Results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5"/>
            <a:ext cx="8767860" cy="67493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Spring 2018 Test Administration 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7840" y="5628112"/>
            <a:ext cx="611124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06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8240" y="671174"/>
            <a:ext cx="9875520" cy="6019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Assessments Measure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100" y="1641987"/>
            <a:ext cx="11099800" cy="4534976"/>
          </a:xfrm>
        </p:spPr>
        <p:txBody>
          <a:bodyPr>
            <a:noAutofit/>
          </a:bodyPr>
          <a:lstStyle/>
          <a:p>
            <a:r>
              <a:rPr lang="en-US" sz="3200" dirty="0" smtClean="0"/>
              <a:t>ACT Aspire measures the Archdiocese of Chicago Curricular Benchmarks</a:t>
            </a:r>
          </a:p>
          <a:p>
            <a:r>
              <a:rPr lang="en-US" sz="3200" dirty="0" smtClean="0"/>
              <a:t>Identify the lowest performing strands in your content areas – what can be accomplished in trimester one and beginning of two </a:t>
            </a:r>
          </a:p>
          <a:p>
            <a:r>
              <a:rPr lang="en-US" sz="3200" dirty="0" smtClean="0"/>
              <a:t>Interims taken right after Christmas break  </a:t>
            </a:r>
          </a:p>
        </p:txBody>
      </p:sp>
    </p:spTree>
    <p:extLst>
      <p:ext uri="{BB962C8B-B14F-4D97-AF65-F5344CB8AC3E}">
        <p14:creationId xmlns:p14="http://schemas.microsoft.com/office/powerpoint/2010/main" val="1966173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8240" y="346709"/>
            <a:ext cx="9875520" cy="1511587"/>
          </a:xfrm>
        </p:spPr>
        <p:txBody>
          <a:bodyPr>
            <a:normAutofit/>
          </a:bodyPr>
          <a:lstStyle/>
          <a:p>
            <a:r>
              <a:rPr lang="en-US" dirty="0" smtClean="0"/>
              <a:t>Identify the Skills Students </a:t>
            </a:r>
            <a:br>
              <a:rPr lang="en-US" dirty="0" smtClean="0"/>
            </a:br>
            <a:r>
              <a:rPr lang="en-US" dirty="0" smtClean="0"/>
              <a:t>Found Most Challenging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100" y="2246671"/>
            <a:ext cx="11099800" cy="3930292"/>
          </a:xfrm>
        </p:spPr>
        <p:txBody>
          <a:bodyPr>
            <a:noAutofit/>
          </a:bodyPr>
          <a:lstStyle/>
          <a:p>
            <a:pPr lvl="0"/>
            <a:r>
              <a:rPr lang="en-US" sz="3200" dirty="0" smtClean="0"/>
              <a:t>Access </a:t>
            </a:r>
            <a:r>
              <a:rPr lang="en-US" sz="3200" dirty="0"/>
              <a:t>the </a:t>
            </a:r>
            <a:r>
              <a:rPr lang="en-US" sz="3200" dirty="0" err="1"/>
              <a:t>AoC</a:t>
            </a:r>
            <a:r>
              <a:rPr lang="en-US" sz="3200" dirty="0"/>
              <a:t> Curriculum </a:t>
            </a:r>
            <a:r>
              <a:rPr lang="en-US" sz="3200" dirty="0">
                <a:hlinkClick r:id="rId2"/>
              </a:rPr>
              <a:t>Benchmark Reports </a:t>
            </a:r>
            <a:endParaRPr lang="en-US" sz="3200" dirty="0" smtClean="0"/>
          </a:p>
          <a:p>
            <a:pPr lvl="1"/>
            <a:r>
              <a:rPr lang="en-US" sz="2800" dirty="0" smtClean="0"/>
              <a:t>Identify </a:t>
            </a:r>
            <a:r>
              <a:rPr lang="en-US" sz="2800" dirty="0"/>
              <a:t>the skills for the lowest performing </a:t>
            </a:r>
            <a:r>
              <a:rPr lang="en-US" sz="2800" dirty="0" smtClean="0"/>
              <a:t>strand</a:t>
            </a:r>
            <a:endParaRPr lang="en-US" sz="2800" dirty="0"/>
          </a:p>
          <a:p>
            <a:r>
              <a:rPr lang="en-US" sz="3200" dirty="0" smtClean="0"/>
              <a:t>Access the </a:t>
            </a:r>
            <a:r>
              <a:rPr lang="en-US" sz="3200" u="sng" dirty="0" smtClean="0"/>
              <a:t>Complexity Report</a:t>
            </a:r>
          </a:p>
          <a:p>
            <a:pPr lvl="1"/>
            <a:r>
              <a:rPr lang="en-US" sz="2800" dirty="0" smtClean="0"/>
              <a:t>What do you notice about the complexity of the skills in the strand</a:t>
            </a:r>
          </a:p>
          <a:p>
            <a:r>
              <a:rPr lang="en-US" sz="3200" dirty="0" smtClean="0"/>
              <a:t>Access </a:t>
            </a:r>
            <a:r>
              <a:rPr lang="en-US" sz="3200" dirty="0"/>
              <a:t>the </a:t>
            </a:r>
            <a:r>
              <a:rPr lang="en-US" sz="3200" u="sng" dirty="0" smtClean="0"/>
              <a:t>Sequence Report</a:t>
            </a:r>
          </a:p>
          <a:p>
            <a:pPr lvl="1"/>
            <a:r>
              <a:rPr lang="en-US" sz="2800" dirty="0" smtClean="0"/>
              <a:t>Identify </a:t>
            </a:r>
            <a:r>
              <a:rPr lang="en-US" sz="2800" dirty="0"/>
              <a:t>when the skills are taught and assessed</a:t>
            </a:r>
          </a:p>
        </p:txBody>
      </p:sp>
    </p:spTree>
    <p:extLst>
      <p:ext uri="{BB962C8B-B14F-4D97-AF65-F5344CB8AC3E}">
        <p14:creationId xmlns:p14="http://schemas.microsoft.com/office/powerpoint/2010/main" val="900002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Sheets Needed For Each Grade Level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Due by the end of the day today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7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15403" y="596900"/>
            <a:ext cx="8247291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/>
              <a:t>Thank you for all that you do on behalf of Catholic schools!!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4580" y="2518965"/>
            <a:ext cx="3803742" cy="237571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920" y="1649425"/>
            <a:ext cx="5578928" cy="4787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55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4145280"/>
          </a:xfrm>
        </p:spPr>
        <p:txBody>
          <a:bodyPr/>
          <a:lstStyle/>
          <a:p>
            <a:r>
              <a:rPr lang="en-US" dirty="0" smtClean="0"/>
              <a:t>Please LOCATE the ASPIRE RESULTS sent to you back in August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27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Archdiocese of Chicago </a:t>
            </a:r>
            <a:br>
              <a:rPr lang="en-US" dirty="0" smtClean="0"/>
            </a:br>
            <a:r>
              <a:rPr lang="en-US" dirty="0" smtClean="0"/>
              <a:t>Academic Improvement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10776155" cy="40386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200" dirty="0" smtClean="0"/>
              <a:t>Reading and Math</a:t>
            </a:r>
          </a:p>
          <a:p>
            <a:pPr marL="560070" indent="-514350">
              <a:buAutoNum type="arabicPeriod"/>
            </a:pPr>
            <a:r>
              <a:rPr lang="en-US" sz="3200" dirty="0" smtClean="0"/>
              <a:t>Student are to learn the Archdiocese of Chicago Curricular Benchmarks in English/language arts and math.  As measured by meeting or exceeding ACT Aspire College Readiness Benchmarks: “ready” or “exceeding”</a:t>
            </a:r>
          </a:p>
          <a:p>
            <a:pPr marL="560070" indent="-514350">
              <a:buAutoNum type="arabicPeriod"/>
            </a:pPr>
            <a:r>
              <a:rPr lang="en-US" sz="3200" dirty="0" smtClean="0"/>
              <a:t>Student growth from one year to the next is “high” or above the expected level of performance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88298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470" y="299884"/>
            <a:ext cx="11612880" cy="99797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Questions about how to read Current Progress Report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90300" y="1339860"/>
            <a:ext cx="5898523" cy="5046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257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3272" y="373626"/>
            <a:ext cx="9875520" cy="732503"/>
          </a:xfrm>
        </p:spPr>
        <p:txBody>
          <a:bodyPr/>
          <a:lstStyle/>
          <a:p>
            <a:r>
              <a:rPr lang="en-US" dirty="0" smtClean="0"/>
              <a:t>Objectivity/Specificity Matrix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6716" y="1243437"/>
            <a:ext cx="9628632" cy="5029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221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74321"/>
            <a:ext cx="11750040" cy="6345134"/>
          </a:xfrm>
        </p:spPr>
      </p:pic>
    </p:spTree>
    <p:extLst>
      <p:ext uri="{BB962C8B-B14F-4D97-AF65-F5344CB8AC3E}">
        <p14:creationId xmlns:p14="http://schemas.microsoft.com/office/powerpoint/2010/main" val="1442627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Practice: Using Current Progress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37160" y="2194560"/>
            <a:ext cx="6023610" cy="4358640"/>
          </a:xfrm>
        </p:spPr>
        <p:txBody>
          <a:bodyPr/>
          <a:lstStyle/>
          <a:p>
            <a:r>
              <a:rPr lang="en-US" sz="2800" dirty="0"/>
              <a:t>Analyze the </a:t>
            </a:r>
            <a:r>
              <a:rPr lang="en-US" sz="2800" dirty="0" smtClean="0"/>
              <a:t>Current Progress </a:t>
            </a:r>
            <a:r>
              <a:rPr lang="en-US" sz="2800" dirty="0"/>
              <a:t>report using the “I notice/I wonder” </a:t>
            </a:r>
            <a:r>
              <a:rPr lang="en-US" sz="2800" dirty="0" smtClean="0"/>
              <a:t>protocol  </a:t>
            </a:r>
          </a:p>
          <a:p>
            <a:r>
              <a:rPr lang="en-US" sz="2800" dirty="0" smtClean="0"/>
              <a:t>Write </a:t>
            </a:r>
            <a:r>
              <a:rPr lang="en-US" sz="2800" dirty="0"/>
              <a:t>specific and descriptive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“</a:t>
            </a:r>
            <a:r>
              <a:rPr lang="en-US" sz="2800" dirty="0"/>
              <a:t>I notice” </a:t>
            </a:r>
            <a:r>
              <a:rPr lang="en-US" sz="2800" dirty="0" smtClean="0"/>
              <a:t>statements</a:t>
            </a:r>
          </a:p>
          <a:p>
            <a:r>
              <a:rPr lang="en-US" sz="2800" dirty="0" smtClean="0"/>
              <a:t>Write </a:t>
            </a:r>
            <a:r>
              <a:rPr lang="en-US" sz="2800" dirty="0"/>
              <a:t>specific and descriptive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“</a:t>
            </a:r>
            <a:r>
              <a:rPr lang="en-US" sz="2800" dirty="0"/>
              <a:t>I wonder” questions </a:t>
            </a:r>
          </a:p>
          <a:p>
            <a:endParaRPr lang="en-US" dirty="0"/>
          </a:p>
        </p:txBody>
      </p:sp>
      <p:pic>
        <p:nvPicPr>
          <p:cNvPr id="4098" name="Picture 2" descr="https://tothemathlimit.files.wordpress.com/2013/08/notice-and-wonder-thumbnail1.jpg?w=45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0784" y="2194560"/>
            <a:ext cx="5070835" cy="3279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74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39" y="299085"/>
            <a:ext cx="10952297" cy="842010"/>
          </a:xfrm>
        </p:spPr>
        <p:txBody>
          <a:bodyPr/>
          <a:lstStyle/>
          <a:p>
            <a:r>
              <a:rPr lang="en-US" dirty="0" smtClean="0"/>
              <a:t>Directions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48640" y="1794510"/>
            <a:ext cx="5349240" cy="469773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800" dirty="0" smtClean="0"/>
              <a:t>Find the following reports for your grade</a:t>
            </a:r>
          </a:p>
          <a:p>
            <a:r>
              <a:rPr lang="en-US" sz="2800" dirty="0" smtClean="0"/>
              <a:t>Supplemental Scores</a:t>
            </a:r>
          </a:p>
          <a:p>
            <a:r>
              <a:rPr lang="en-US" sz="2800" dirty="0" smtClean="0"/>
              <a:t>Subject Proficiency by Student</a:t>
            </a:r>
          </a:p>
          <a:p>
            <a:r>
              <a:rPr lang="en-US" sz="2800" dirty="0" smtClean="0"/>
              <a:t>Skill Proficiency (choose reading, math, or science)</a:t>
            </a:r>
          </a:p>
          <a:p>
            <a:r>
              <a:rPr lang="en-US" sz="2800" dirty="0" smtClean="0"/>
              <a:t>Proficiency Summary (choose reading, math, or science)</a:t>
            </a:r>
          </a:p>
        </p:txBody>
      </p:sp>
      <p:pic>
        <p:nvPicPr>
          <p:cNvPr id="6" name="Picture 2" descr="https://tothemathlimit.files.wordpress.com/2013/08/notice-and-wonder-thumbnail1.jpg?w=4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7880" y="1794510"/>
            <a:ext cx="5603057" cy="3623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724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bar for meeting the standards?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Access the </a:t>
            </a:r>
            <a:r>
              <a:rPr lang="en-US" sz="3200" u="sng" dirty="0">
                <a:hlinkClick r:id="rId2"/>
              </a:rPr>
              <a:t>ACT Aspire Readiness Level </a:t>
            </a:r>
            <a:r>
              <a:rPr lang="en-US" sz="3200" u="sng" dirty="0" smtClean="0">
                <a:hlinkClick r:id="rId2"/>
              </a:rPr>
              <a:t>Ranges</a:t>
            </a:r>
            <a:endParaRPr lang="en-US" sz="3200" dirty="0"/>
          </a:p>
          <a:p>
            <a:r>
              <a:rPr lang="en-US" sz="3200" dirty="0" smtClean="0"/>
              <a:t> </a:t>
            </a:r>
          </a:p>
          <a:p>
            <a:pPr lvl="0"/>
            <a:r>
              <a:rPr lang="en-US" sz="3200" dirty="0"/>
              <a:t>Access the </a:t>
            </a:r>
            <a:r>
              <a:rPr lang="en-US" sz="3200" u="sng" dirty="0">
                <a:hlinkClick r:id="rId3"/>
              </a:rPr>
              <a:t>ACT Aspire Performance Level Descriptors</a:t>
            </a: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30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1686</TotalTime>
  <Words>289</Words>
  <Application>Microsoft Office PowerPoint</Application>
  <PresentationFormat>Widescreen</PresentationFormat>
  <Paragraphs>38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Calibri</vt:lpstr>
      <vt:lpstr>Corbel</vt:lpstr>
      <vt:lpstr>Basis</vt:lpstr>
      <vt:lpstr>Interpreting and Using ACT Aspire Summative Results</vt:lpstr>
      <vt:lpstr>Please LOCATE the ASPIRE RESULTS sent to you back in August </vt:lpstr>
      <vt:lpstr>Archdiocese of Chicago  Academic Improvement Goals</vt:lpstr>
      <vt:lpstr>Questions about how to read Current Progress Report</vt:lpstr>
      <vt:lpstr>Objectivity/Specificity Matrix</vt:lpstr>
      <vt:lpstr>PowerPoint Presentation</vt:lpstr>
      <vt:lpstr>Practice: Using Current Progress </vt:lpstr>
      <vt:lpstr>Directions</vt:lpstr>
      <vt:lpstr>What is the bar for meeting the standards?</vt:lpstr>
      <vt:lpstr>Assessments Measure Standards</vt:lpstr>
      <vt:lpstr>Identify the Skills Students  Found Most Challenging </vt:lpstr>
      <vt:lpstr>Goal Sheets Needed For Each Grade Level </vt:lpstr>
      <vt:lpstr>Thank you for all that you do on behalf of Catholic schools!!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Jorge Pena</dc:creator>
  <cp:lastModifiedBy>Rachel Gemo</cp:lastModifiedBy>
  <cp:revision>38</cp:revision>
  <dcterms:created xsi:type="dcterms:W3CDTF">2017-07-17T19:05:49Z</dcterms:created>
  <dcterms:modified xsi:type="dcterms:W3CDTF">2018-09-28T12:22:26Z</dcterms:modified>
</cp:coreProperties>
</file>